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330" r:id="rId2"/>
    <p:sldId id="256" r:id="rId3"/>
    <p:sldId id="325" r:id="rId4"/>
    <p:sldId id="320" r:id="rId5"/>
    <p:sldId id="331" r:id="rId6"/>
    <p:sldId id="332" r:id="rId7"/>
    <p:sldId id="333" r:id="rId8"/>
    <p:sldId id="334" r:id="rId9"/>
    <p:sldId id="335" r:id="rId10"/>
    <p:sldId id="336" r:id="rId11"/>
    <p:sldId id="337" r:id="rId12"/>
    <p:sldId id="338" r:id="rId13"/>
    <p:sldId id="339" r:id="rId14"/>
    <p:sldId id="340" r:id="rId15"/>
    <p:sldId id="341" r:id="rId16"/>
    <p:sldId id="342" r:id="rId17"/>
  </p:sldIdLst>
  <p:sldSz cx="12198350" cy="6859588"/>
  <p:notesSz cx="6858000" cy="9144000"/>
  <p:embeddedFontLst>
    <p:embeddedFont>
      <p:font typeface="微软雅黑" pitchFamily="34" charset="-122"/>
      <p:regular r:id="rId19"/>
      <p:bold r:id="rId20"/>
    </p:embeddedFont>
    <p:embeddedFont>
      <p:font typeface="Source Sans Pro Semibold" charset="0"/>
      <p:bold r:id="rId21"/>
      <p:boldItalic r:id="rId22"/>
    </p:embeddedFont>
    <p:embeddedFont>
      <p:font typeface="Arial Black" pitchFamily="34" charset="0"/>
      <p:bold r:id="rId23"/>
    </p:embeddedFont>
    <p:embeddedFont>
      <p:font typeface="Arial Unicode MS" pitchFamily="34" charset="-122"/>
      <p:regular r:id="rId24"/>
    </p:embeddedFont>
    <p:embeddedFont>
      <p:font typeface="Calibri" pitchFamily="34" charset="0"/>
      <p:regular r:id="rId25"/>
      <p:bold r:id="rId26"/>
      <p:italic r:id="rId27"/>
      <p:boldItalic r:id="rId28"/>
    </p:embeddedFont>
  </p:embeddedFontLst>
  <p:custDataLst>
    <p:tags r:id="rId29"/>
  </p:custDataLst>
  <p:defaultTextStyle>
    <a:defPPr>
      <a:defRPr lang="zh-CN"/>
    </a:defPPr>
    <a:lvl1pPr marL="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400"/>
    <a:srgbClr val="005DA2"/>
    <a:srgbClr val="FFD347"/>
    <a:srgbClr val="FFC91D"/>
    <a:srgbClr val="0071C1"/>
    <a:srgbClr val="414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942" y="-108"/>
      </p:cViewPr>
      <p:guideLst>
        <p:guide orient="horz" pos="2160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441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62AE03-6EE8-41FD-8A37-86C6BC5E264F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21FD59-C920-460C-B1C9-0346C59420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9924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813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62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944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9253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906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8880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8694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8507" algn="l" defTabSz="121962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80752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0587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917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9158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51849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009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6899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102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6852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E0E0E2-7263-44C4-AAA9-733DBA7BD205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5901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490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381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672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877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871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21FD59-C920-460C-B1C9-0346C59420B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25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489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20" y="273112"/>
            <a:ext cx="4013173" cy="116232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9216" y="273114"/>
            <a:ext cx="6819216" cy="5854469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920" y="1435434"/>
            <a:ext cx="4013173" cy="46921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813" indent="0">
              <a:buNone/>
              <a:defRPr sz="1600"/>
            </a:lvl2pPr>
            <a:lvl3pPr marL="1219627" indent="0">
              <a:buNone/>
              <a:defRPr sz="1300"/>
            </a:lvl3pPr>
            <a:lvl4pPr marL="1829440" indent="0">
              <a:buNone/>
              <a:defRPr sz="1200"/>
            </a:lvl4pPr>
            <a:lvl5pPr marL="2439253" indent="0">
              <a:buNone/>
              <a:defRPr sz="1200"/>
            </a:lvl5pPr>
            <a:lvl6pPr marL="3049067" indent="0">
              <a:buNone/>
              <a:defRPr sz="1200"/>
            </a:lvl6pPr>
            <a:lvl7pPr marL="3658880" indent="0">
              <a:buNone/>
              <a:defRPr sz="1200"/>
            </a:lvl7pPr>
            <a:lvl8pPr marL="4268694" indent="0">
              <a:buNone/>
              <a:defRPr sz="1200"/>
            </a:lvl8pPr>
            <a:lvl9pPr marL="48785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3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962" y="4801712"/>
            <a:ext cx="7319010" cy="566870"/>
          </a:xfrm>
          <a:prstGeom prst="rect">
            <a:avLst/>
          </a:prstGeom>
        </p:spPr>
        <p:txBody>
          <a:bodyPr lIns="121963" tIns="60981" rIns="121963" bIns="60981" anchor="b"/>
          <a:lstStyle>
            <a:lvl1pPr algn="l">
              <a:defRPr sz="27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962" y="612916"/>
            <a:ext cx="7319010" cy="4115753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4300"/>
            </a:lvl1pPr>
            <a:lvl2pPr marL="609813" indent="0">
              <a:buNone/>
              <a:defRPr sz="3700"/>
            </a:lvl2pPr>
            <a:lvl3pPr marL="1219627" indent="0">
              <a:buNone/>
              <a:defRPr sz="3200"/>
            </a:lvl3pPr>
            <a:lvl4pPr marL="1829440" indent="0">
              <a:buNone/>
              <a:defRPr sz="2700"/>
            </a:lvl4pPr>
            <a:lvl5pPr marL="2439253" indent="0">
              <a:buNone/>
              <a:defRPr sz="2700"/>
            </a:lvl5pPr>
            <a:lvl6pPr marL="3049067" indent="0">
              <a:buNone/>
              <a:defRPr sz="2700"/>
            </a:lvl6pPr>
            <a:lvl7pPr marL="3658880" indent="0">
              <a:buNone/>
              <a:defRPr sz="2700"/>
            </a:lvl7pPr>
            <a:lvl8pPr marL="4268694" indent="0">
              <a:buNone/>
              <a:defRPr sz="2700"/>
            </a:lvl8pPr>
            <a:lvl9pPr marL="4878507" indent="0">
              <a:buNone/>
              <a:defRPr sz="2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962" y="5368581"/>
            <a:ext cx="7319010" cy="805049"/>
          </a:xfrm>
          <a:prstGeom prst="rect">
            <a:avLst/>
          </a:prstGeom>
        </p:spPr>
        <p:txBody>
          <a:bodyPr lIns="121963" tIns="60981" rIns="121963" bIns="60981"/>
          <a:lstStyle>
            <a:lvl1pPr marL="0" indent="0">
              <a:buNone/>
              <a:defRPr sz="1900"/>
            </a:lvl1pPr>
            <a:lvl2pPr marL="609813" indent="0">
              <a:buNone/>
              <a:defRPr sz="1600"/>
            </a:lvl2pPr>
            <a:lvl3pPr marL="1219627" indent="0">
              <a:buNone/>
              <a:defRPr sz="1300"/>
            </a:lvl3pPr>
            <a:lvl4pPr marL="1829440" indent="0">
              <a:buNone/>
              <a:defRPr sz="1200"/>
            </a:lvl4pPr>
            <a:lvl5pPr marL="2439253" indent="0">
              <a:buNone/>
              <a:defRPr sz="1200"/>
            </a:lvl5pPr>
            <a:lvl6pPr marL="3049067" indent="0">
              <a:buNone/>
              <a:defRPr sz="1200"/>
            </a:lvl6pPr>
            <a:lvl7pPr marL="3658880" indent="0">
              <a:buNone/>
              <a:defRPr sz="1200"/>
            </a:lvl7pPr>
            <a:lvl8pPr marL="4268694" indent="0">
              <a:buNone/>
              <a:defRPr sz="1200"/>
            </a:lvl8pPr>
            <a:lvl9pPr marL="4878507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72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1600572"/>
            <a:ext cx="10978515" cy="4527011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0108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3804" y="206422"/>
            <a:ext cx="2744629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918" y="206422"/>
            <a:ext cx="8030580" cy="4388867"/>
          </a:xfrm>
          <a:prstGeom prst="rect">
            <a:avLst/>
          </a:prstGeom>
        </p:spPr>
        <p:txBody>
          <a:bodyPr vert="eaVert" lIns="121963" tIns="60981" rIns="121963" bIns="6098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251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F:\桌面文件\ppt底图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3177"/>
            <a:ext cx="12310913" cy="685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19371" y="0"/>
            <a:ext cx="12311234" cy="6859588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30000">
                <a:schemeClr val="bg1">
                  <a:alpha val="0"/>
                </a:schemeClr>
              </a:gs>
              <a:gs pos="98000">
                <a:schemeClr val="tx1">
                  <a:alpha val="7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7" rIns="91436" bIns="45717" anchor="ctr"/>
          <a:lstStyle/>
          <a:p>
            <a:pPr algn="ctr" eaLnBrk="0" hangingPunct="0">
              <a:defRPr/>
            </a:pP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6027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637" y="365210"/>
            <a:ext cx="10521077" cy="1325870"/>
          </a:xfrm>
          <a:prstGeom prst="rect">
            <a:avLst/>
          </a:prstGeom>
        </p:spPr>
        <p:txBody>
          <a:bodyPr lIns="91472" tIns="45736" rIns="91472" bIns="45736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637" y="1826048"/>
            <a:ext cx="10521077" cy="4352346"/>
          </a:xfrm>
          <a:prstGeom prst="rect">
            <a:avLst/>
          </a:prstGeom>
        </p:spPr>
        <p:txBody>
          <a:bodyPr lIns="91472" tIns="45736" rIns="91472" bIns="45736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636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530820CF-B880-4189-942D-D702A7CBA730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40704" y="6357822"/>
            <a:ext cx="4116943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5085" y="6357822"/>
            <a:ext cx="2744629" cy="365210"/>
          </a:xfrm>
          <a:prstGeom prst="rect">
            <a:avLst/>
          </a:prstGeom>
        </p:spPr>
        <p:txBody>
          <a:bodyPr lIns="91472" tIns="45736" rIns="91472" bIns="45736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0625998"/>
      </p:ext>
    </p:extLst>
  </p:cSld>
  <p:clrMapOvr>
    <a:masterClrMapping/>
  </p:clrMapOvr>
  <p:transition spd="slow">
    <p:push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 userDrawn="1"/>
        </p:nvSpPr>
        <p:spPr>
          <a:xfrm>
            <a:off x="76808" y="117426"/>
            <a:ext cx="1701887" cy="677151"/>
          </a:xfrm>
          <a:prstGeom prst="rect">
            <a:avLst/>
          </a:prstGeom>
          <a:noFill/>
        </p:spPr>
        <p:txBody>
          <a:bodyPr wrap="square" lIns="121963" tIns="60981" rIns="121963" bIns="60981" rtlCol="0">
            <a:spAutoFit/>
          </a:bodyPr>
          <a:lstStyle/>
          <a:p>
            <a:r>
              <a:rPr lang="en-US" altLang="zh-CN" sz="3600" b="1" spc="-150" dirty="0">
                <a:solidFill>
                  <a:srgbClr val="005DA2"/>
                </a:solidFill>
                <a:effectLst/>
                <a:latin typeface="Arial Black" pitchFamily="34" charset="0"/>
                <a:ea typeface="微软雅黑" pitchFamily="34" charset="-122"/>
              </a:rPr>
              <a:t>LOGO</a:t>
            </a:r>
            <a:endParaRPr lang="zh-CN" altLang="en-US" sz="3600" b="1" spc="-150" dirty="0">
              <a:solidFill>
                <a:srgbClr val="005DA2"/>
              </a:solidFill>
              <a:effectLst/>
              <a:latin typeface="Arial Black" pitchFamily="34" charset="0"/>
              <a:ea typeface="微软雅黑" pitchFamily="34" charset="-122"/>
            </a:endParaRPr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1562671" y="693490"/>
            <a:ext cx="10635679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634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rgbClr val="005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1084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36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1774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2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917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0828" y="1200428"/>
            <a:ext cx="5387605" cy="3394861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385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918" y="1535469"/>
            <a:ext cx="5389723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813" indent="0">
              <a:buNone/>
              <a:defRPr sz="2700" b="1"/>
            </a:lvl2pPr>
            <a:lvl3pPr marL="1219627" indent="0">
              <a:buNone/>
              <a:defRPr sz="2400" b="1"/>
            </a:lvl3pPr>
            <a:lvl4pPr marL="1829440" indent="0">
              <a:buNone/>
              <a:defRPr sz="2100" b="1"/>
            </a:lvl4pPr>
            <a:lvl5pPr marL="2439253" indent="0">
              <a:buNone/>
              <a:defRPr sz="2100" b="1"/>
            </a:lvl5pPr>
            <a:lvl6pPr marL="3049067" indent="0">
              <a:buNone/>
              <a:defRPr sz="2100" b="1"/>
            </a:lvl6pPr>
            <a:lvl7pPr marL="3658880" indent="0">
              <a:buNone/>
              <a:defRPr sz="2100" b="1"/>
            </a:lvl7pPr>
            <a:lvl8pPr marL="4268694" indent="0">
              <a:buNone/>
              <a:defRPr sz="2100" b="1"/>
            </a:lvl8pPr>
            <a:lvl9pPr marL="4878507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918" y="2175378"/>
            <a:ext cx="5389723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6594" y="1535469"/>
            <a:ext cx="5391840" cy="639911"/>
          </a:xfrm>
          <a:prstGeom prst="rect">
            <a:avLst/>
          </a:prstGeom>
        </p:spPr>
        <p:txBody>
          <a:bodyPr lIns="121963" tIns="60981" rIns="121963" bIns="60981" anchor="b"/>
          <a:lstStyle>
            <a:lvl1pPr marL="0" indent="0">
              <a:buNone/>
              <a:defRPr sz="3200" b="1"/>
            </a:lvl1pPr>
            <a:lvl2pPr marL="609813" indent="0">
              <a:buNone/>
              <a:defRPr sz="2700" b="1"/>
            </a:lvl2pPr>
            <a:lvl3pPr marL="1219627" indent="0">
              <a:buNone/>
              <a:defRPr sz="2400" b="1"/>
            </a:lvl3pPr>
            <a:lvl4pPr marL="1829440" indent="0">
              <a:buNone/>
              <a:defRPr sz="2100" b="1"/>
            </a:lvl4pPr>
            <a:lvl5pPr marL="2439253" indent="0">
              <a:buNone/>
              <a:defRPr sz="2100" b="1"/>
            </a:lvl5pPr>
            <a:lvl6pPr marL="3049067" indent="0">
              <a:buNone/>
              <a:defRPr sz="2100" b="1"/>
            </a:lvl6pPr>
            <a:lvl7pPr marL="3658880" indent="0">
              <a:buNone/>
              <a:defRPr sz="2100" b="1"/>
            </a:lvl7pPr>
            <a:lvl8pPr marL="4268694" indent="0">
              <a:buNone/>
              <a:defRPr sz="2100" b="1"/>
            </a:lvl8pPr>
            <a:lvl9pPr marL="4878507" indent="0">
              <a:buNone/>
              <a:defRPr sz="21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6594" y="2175378"/>
            <a:ext cx="5391840" cy="3952203"/>
          </a:xfrm>
          <a:prstGeom prst="rect">
            <a:avLst/>
          </a:prstGeom>
        </p:spPr>
        <p:txBody>
          <a:bodyPr lIns="121963" tIns="60981" rIns="121963" bIns="60981"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91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918" y="274702"/>
            <a:ext cx="10978515" cy="1143265"/>
          </a:xfrm>
          <a:prstGeom prst="rect">
            <a:avLst/>
          </a:prstGeom>
        </p:spPr>
        <p:txBody>
          <a:bodyPr lIns="121963" tIns="60981" rIns="121963" bIns="60981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144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917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DF659192-60C8-49F5-94DF-1E29C3FCC85C}" type="datetimeFigureOut">
              <a:rPr lang="zh-CN" altLang="en-US" smtClean="0"/>
              <a:pPr/>
              <a:t>2019/6/26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7770" y="6357822"/>
            <a:ext cx="3862811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42151" y="6357822"/>
            <a:ext cx="2846282" cy="365210"/>
          </a:xfrm>
          <a:prstGeom prst="rect">
            <a:avLst/>
          </a:prstGeom>
        </p:spPr>
        <p:txBody>
          <a:bodyPr lIns="121963" tIns="60981" rIns="121963" bIns="60981"/>
          <a:lstStyle/>
          <a:p>
            <a:fld id="{EB730883-2733-4EB0-9793-894FF9D5011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706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7676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2" r:id="rId4"/>
    <p:sldLayoutId id="2147483663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xStyles>
    <p:titleStyle>
      <a:lvl1pPr algn="ctr" defTabSz="1219627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360" indent="-457360" algn="l" defTabSz="1219627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947" indent="-381133" algn="l" defTabSz="1219627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533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347" indent="-304907" algn="l" defTabSz="1219627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4160" indent="-304907" algn="l" defTabSz="1219627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973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787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3600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3414" indent="-304907" algn="l" defTabSz="121962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813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62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44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9253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906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880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694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8507" algn="l" defTabSz="121962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/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pic>
        <p:nvPicPr>
          <p:cNvPr id="25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898633" y="-1211595"/>
            <a:ext cx="609996" cy="60974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344505" y="2416746"/>
            <a:ext cx="7488832" cy="923362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>
            <a:defPPr>
              <a:defRPr lang="zh-CN"/>
            </a:defPPr>
            <a:lvl1pPr algn="ctr">
              <a:defRPr sz="6000" b="1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Arial" pitchFamily="34" charset="0"/>
                <a:ea typeface="微软雅黑" pitchFamily="34" charset="-122"/>
                <a:cs typeface="Arial" pitchFamily="34" charset="0"/>
              </a:defRPr>
            </a:lvl1pPr>
          </a:lstStyle>
          <a:p>
            <a:r>
              <a:rPr lang="zh-CN" altLang="en-US" sz="5400" spc="-1" dirty="0">
                <a:solidFill>
                  <a:srgbClr val="1C1C1C"/>
                </a:solidFill>
                <a:uFill>
                  <a:solidFill>
                    <a:srgbClr val="FFFFFF"/>
                  </a:solidFill>
                </a:uFill>
                <a:latin typeface="Source Sans Pro Semibold"/>
              </a:rPr>
              <a:t>智能小区应用场景介绍</a:t>
            </a:r>
            <a:endParaRPr lang="zh-CN" altLang="en-US" sz="5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406853" y="3637107"/>
            <a:ext cx="538464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indent="0" fontAlgn="base">
              <a:spcBef>
                <a:spcPct val="20000"/>
              </a:spcBef>
              <a:spcAft>
                <a:spcPct val="0"/>
              </a:spcAft>
              <a:buFontTx/>
              <a:buNone/>
              <a:defRPr sz="3200">
                <a:gradFill>
                  <a:gsLst>
                    <a:gs pos="0">
                      <a:schemeClr val="bg1">
                        <a:shade val="30000"/>
                        <a:satMod val="115000"/>
                      </a:schemeClr>
                    </a:gs>
                    <a:gs pos="50000">
                      <a:schemeClr val="bg1">
                        <a:shade val="67500"/>
                        <a:satMod val="115000"/>
                      </a:schemeClr>
                    </a:gs>
                    <a:gs pos="100000">
                      <a:schemeClr val="bg1">
                        <a:shade val="100000"/>
                        <a:satMod val="115000"/>
                      </a:schemeClr>
                    </a:gs>
                  </a:gsLst>
                  <a:lin ang="16200000" scaled="1"/>
                </a:gradFill>
                <a:latin typeface="微软雅黑" pitchFamily="34" charset="-122"/>
                <a:ea typeface="微软雅黑" pitchFamily="34" charset="-122"/>
              </a:defRPr>
            </a:lvl1pPr>
            <a:lvl2pPr marL="742950" indent="-28575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accent2"/>
                </a:solidFill>
                <a:ea typeface="仿宋_GB2312" pitchFamily="49" charset="-122"/>
              </a:defRPr>
            </a:lvl2pPr>
            <a:lvl3pPr marL="1143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ea typeface="宋体" pitchFamily="2" charset="-122"/>
              </a:defRPr>
            </a:lvl3pPr>
            <a:lvl4pPr marL="1600200" indent="-22860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ea typeface="宋体" pitchFamily="2" charset="-122"/>
              </a:defRPr>
            </a:lvl4pPr>
            <a:lvl5pPr marL="20574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ea typeface="宋体" pitchFamily="2" charset="-122"/>
              </a:defRPr>
            </a:lvl9pPr>
          </a:lstStyle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基于人工智能技术的小区服务系统</a:t>
            </a:r>
          </a:p>
        </p:txBody>
      </p:sp>
    </p:spTree>
    <p:extLst>
      <p:ext uri="{BB962C8B-B14F-4D97-AF65-F5344CB8AC3E}">
        <p14:creationId xmlns:p14="http://schemas.microsoft.com/office/powerpoint/2010/main" val="208357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13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停车场管理系统</a:t>
            </a:r>
            <a:endParaRPr lang="en-US" altLang="zh-CN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5232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利用人工智能技术识别车牌号，已经达到了传统识别方法所无法达到的精确度，超越了人眼的识别精度。</a:t>
            </a: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6" name="Picture 1" descr="Screen Shot 2019-03-13 at 10.37.33 PM.png">
            <a:extLst>
              <a:ext uri="{FF2B5EF4-FFF2-40B4-BE49-F238E27FC236}">
                <a16:creationId xmlns:a16="http://schemas.microsoft.com/office/drawing/2014/main" xmlns="" id="{83B417A3-5E4A-46D0-8F46-8EC5116968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019" y="1685308"/>
            <a:ext cx="8370311" cy="426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512651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停车场管理系统</a:t>
            </a:r>
            <a:endParaRPr lang="en-US" altLang="zh-CN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5232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停车场的视频监控，可以用来识别空车位，达到统计车位占用的情况的目的，并实时播报。</a:t>
            </a: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7" name="Picture 5" descr="Screen Shot 2019-03-13 at 10.40.31 PM.png">
            <a:extLst>
              <a:ext uri="{FF2B5EF4-FFF2-40B4-BE49-F238E27FC236}">
                <a16:creationId xmlns:a16="http://schemas.microsoft.com/office/drawing/2014/main" xmlns="" id="{A20AB4A3-3CF5-46D6-88C3-C33664424E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687" y="1573628"/>
            <a:ext cx="8712968" cy="496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52430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门禁</a:t>
            </a:r>
            <a:r>
              <a:rPr lang="zh-CN" altLang="en-US" sz="28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人脸识别</a:t>
            </a:r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系统</a:t>
            </a:r>
            <a:endParaRPr lang="en-US" altLang="zh-CN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5232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1600" noProof="1">
                <a:latin typeface="微软雅黑" pitchFamily="34" charset="-122"/>
                <a:ea typeface="微软雅黑" pitchFamily="34" charset="-122"/>
              </a:rPr>
              <a:t>以往小区或大厦出入门口、进出房间、以及高档小区电梯进出授权的授权通过刷卡获得，现在可结合人脸识别或者语音识别技术，用户不用带卡，直接通过人脸识别或者语音识别来获得授权。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6" name="Picture 1" descr="Screen Shot 2019-03-13 at 10.53.15 PM.png">
            <a:extLst>
              <a:ext uri="{FF2B5EF4-FFF2-40B4-BE49-F238E27FC236}">
                <a16:creationId xmlns:a16="http://schemas.microsoft.com/office/drawing/2014/main" xmlns="" id="{6D9769CE-044B-4E09-B1E3-079E73A073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703" y="2133650"/>
            <a:ext cx="3007906" cy="3662298"/>
          </a:xfrm>
          <a:prstGeom prst="rect">
            <a:avLst/>
          </a:prstGeom>
        </p:spPr>
      </p:pic>
      <p:pic>
        <p:nvPicPr>
          <p:cNvPr id="8" name="Picture 5" descr="Screen Shot 2019-03-13 at 11.00.49 PM.png">
            <a:extLst>
              <a:ext uri="{FF2B5EF4-FFF2-40B4-BE49-F238E27FC236}">
                <a16:creationId xmlns:a16="http://schemas.microsoft.com/office/drawing/2014/main" xmlns="" id="{A2709147-5154-42F3-B150-FCCA899418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9929" y="2133651"/>
            <a:ext cx="4919018" cy="366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958580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智能快递柜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5232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智能快递柜目前已经进入到小区，极大方便人们保存快递，让人们可以</a:t>
            </a:r>
            <a:r>
              <a:rPr lang="en-US" altLang="zh-CN" sz="1600" noProof="1">
                <a:latin typeface="微软雅黑" pitchFamily="34" charset="-122"/>
                <a:ea typeface="微软雅黑" pitchFamily="34" charset="-122"/>
              </a:rPr>
              <a:t>24</a:t>
            </a: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小时自助服务，不仅安全而且可靠。目前菜鸟驿站智能柜已经可以让消费者使用刷脸取件功能，取件更加便捷安全。</a:t>
            </a: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xmlns="" id="{9F11ABDC-C65A-401C-93C0-B71B07C2A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2811" y="1610953"/>
            <a:ext cx="6552728" cy="507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16792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物业管理</a:t>
            </a: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5232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1600" noProof="1">
                <a:latin typeface="微软雅黑" pitchFamily="34" charset="-122"/>
                <a:ea typeface="微软雅黑" pitchFamily="34" charset="-122"/>
              </a:rPr>
              <a:t>监控</a:t>
            </a:r>
            <a:r>
              <a:rPr lang="zh-TW" altLang="en-US" sz="1600" dirty="0">
                <a:latin typeface="微软雅黑" pitchFamily="34" charset="-122"/>
                <a:ea typeface="微软雅黑" pitchFamily="34" charset="-122"/>
              </a:rPr>
              <a:t>物业管理的多样化要求各种安防设备的迭代更新，通过人工智能的引入和大数据的应用来进一步提升安防效率，例如：超声门禁、人脸识别、智能报警、远程看护等智慧安防解决方案的成功实施，可以极大提高小区安全和生活质量。</a:t>
            </a: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noProof="1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6" name="Picture 3" descr="Screen Shot 2019-03-13 at 11.26.55 PM.png">
            <a:extLst>
              <a:ext uri="{FF2B5EF4-FFF2-40B4-BE49-F238E27FC236}">
                <a16:creationId xmlns:a16="http://schemas.microsoft.com/office/drawing/2014/main" xmlns="" id="{937A99A6-FA86-4F43-A29C-D15683179C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763" y="1701602"/>
            <a:ext cx="7416824" cy="4855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3796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94519" y="2219567"/>
            <a:ext cx="2808312" cy="1354243"/>
          </a:xfrm>
          <a:prstGeom prst="rect">
            <a:avLst/>
          </a:prstGeom>
          <a:noFill/>
        </p:spPr>
        <p:txBody>
          <a:bodyPr wrap="square" lIns="121948" tIns="60973" rIns="121948" bIns="60973">
            <a:spAutoFit/>
          </a:bodyPr>
          <a:lstStyle/>
          <a:p>
            <a:pPr algn="r">
              <a:defRPr/>
            </a:pPr>
            <a:r>
              <a:rPr lang="zh-CN" altLang="en-US" sz="4800" b="1" spc="2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总结 </a:t>
            </a:r>
            <a:endParaRPr lang="en-US" altLang="zh-CN" sz="48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en-US" altLang="zh-CN" sz="3200" b="1" spc="2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SUMMARY</a:t>
            </a:r>
            <a:endParaRPr lang="zh-CN" altLang="en-US" sz="32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下箭头 1"/>
          <p:cNvSpPr/>
          <p:nvPr/>
        </p:nvSpPr>
        <p:spPr>
          <a:xfrm rot="16200000">
            <a:off x="4278849" y="4097432"/>
            <a:ext cx="576064" cy="679828"/>
          </a:xfrm>
          <a:prstGeom prst="downArrow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FDB65E2B-967C-4E56-8F3C-13D7A3DC8722}"/>
              </a:ext>
            </a:extLst>
          </p:cNvPr>
          <p:cNvSpPr/>
          <p:nvPr/>
        </p:nvSpPr>
        <p:spPr>
          <a:xfrm>
            <a:off x="5595119" y="3098517"/>
            <a:ext cx="6099175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pc="-1" dirty="0">
                <a:solidFill>
                  <a:srgbClr val="1C1C1C"/>
                </a:solidFill>
                <a:uFill>
                  <a:solidFill>
                    <a:srgbClr val="FFFFFF"/>
                  </a:solidFill>
                </a:uFill>
                <a:latin typeface="宋体" panose="02010600030101010101" pitchFamily="2" charset="-122"/>
                <a:cs typeface="宋体" panose="02010600030101010101" pitchFamily="2" charset="-122"/>
              </a:rPr>
              <a:t>人性化的居住和生活环境是时代发展的产物。一个充分体现“以人为本”，实现智能化管理和人性化、信息化服务的智能小区，其技术实现的核心和前提是物联网和人工智能的有效结合。只有通过物联网和人工智能结合，才能实现各个系统智能化工作，实现设备高效、经济地运行，实现小区真正的智能化。</a:t>
            </a:r>
          </a:p>
        </p:txBody>
      </p:sp>
    </p:spTree>
    <p:extLst>
      <p:ext uri="{BB962C8B-B14F-4D97-AF65-F5344CB8AC3E}">
        <p14:creationId xmlns:p14="http://schemas.microsoft.com/office/powerpoint/2010/main" val="1314794094"/>
      </p:ext>
    </p:extLst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5" b="19587"/>
          <a:stretch/>
        </p:blipFill>
        <p:spPr>
          <a:xfrm>
            <a:off x="0" y="1"/>
            <a:ext cx="12198350" cy="6859588"/>
          </a:xfrm>
          <a:prstGeom prst="rect">
            <a:avLst/>
          </a:prstGeom>
        </p:spPr>
      </p:pic>
      <p:pic>
        <p:nvPicPr>
          <p:cNvPr id="25" name="温馨、背景音乐 - 梦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5793385" y="-675612"/>
            <a:ext cx="609996" cy="609741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030231" y="2061642"/>
            <a:ext cx="5165288" cy="1200361"/>
          </a:xfrm>
          <a:prstGeom prst="rect">
            <a:avLst/>
          </a:prstGeom>
          <a:noFill/>
        </p:spPr>
        <p:txBody>
          <a:bodyPr wrap="square" lIns="91472" tIns="45736" rIns="91472" bIns="45736" rtlCol="0" anchor="ctr">
            <a:spAutoFit/>
          </a:bodyPr>
          <a:lstStyle/>
          <a:p>
            <a:pPr algn="ctr"/>
            <a:r>
              <a:rPr lang="zh-CN" altLang="en-US" sz="7200" b="1" dirty="0">
                <a:solidFill>
                  <a:srgbClr val="0070C0"/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谢谢！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08454" y="3429795"/>
            <a:ext cx="1998466" cy="707918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汇报人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：吴祥辉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	</a:t>
            </a:r>
            <a:endParaRPr lang="zh-CN" altLang="en-US" sz="20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110478" y="3942749"/>
            <a:ext cx="2585805" cy="400142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时间</a:t>
            </a:r>
            <a:r>
              <a:rPr lang="zh-CN" altLang="en-US" sz="20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000" dirty="0" smtClean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2019.06.26</a:t>
            </a:r>
            <a:endParaRPr lang="zh-CN" altLang="en-US" sz="20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8770832"/>
      </p:ext>
    </p:extLst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5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  <p:bldLst>
      <p:bldP spid="23" grpId="0"/>
      <p:bldP spid="3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8"/>
          <p:cNvSpPr>
            <a:spLocks/>
          </p:cNvSpPr>
          <p:nvPr/>
        </p:nvSpPr>
        <p:spPr bwMode="auto">
          <a:xfrm>
            <a:off x="914599" y="1407542"/>
            <a:ext cx="8463605" cy="4542532"/>
          </a:xfrm>
          <a:prstGeom prst="rect">
            <a:avLst/>
          </a:prstGeom>
          <a:solidFill>
            <a:srgbClr val="FFFFFF">
              <a:alpha val="58038"/>
            </a:srgbClr>
          </a:solidFill>
          <a:ln w="25400">
            <a:solidFill>
              <a:srgbClr val="0070C0"/>
            </a:solidFill>
            <a:miter lim="800000"/>
            <a:headEnd/>
            <a:tailEnd/>
          </a:ln>
        </p:spPr>
        <p:txBody>
          <a:bodyPr/>
          <a:lstStyle/>
          <a:p>
            <a:endParaRPr lang="zh-CN" altLang="en-US">
              <a:solidFill>
                <a:srgbClr val="000000"/>
              </a:solidFill>
              <a:sym typeface="Arial" pitchFamily="34" charset="0"/>
            </a:endParaRPr>
          </a:p>
        </p:txBody>
      </p:sp>
      <p:sp>
        <p:nvSpPr>
          <p:cNvPr id="65" name="矩形 17"/>
          <p:cNvSpPr>
            <a:spLocks noChangeArrowheads="1"/>
          </p:cNvSpPr>
          <p:nvPr/>
        </p:nvSpPr>
        <p:spPr bwMode="auto">
          <a:xfrm>
            <a:off x="1419423" y="936054"/>
            <a:ext cx="2198141" cy="961247"/>
          </a:xfrm>
          <a:prstGeom prst="rect">
            <a:avLst/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sz="2000" b="1">
              <a:sym typeface="Arial" pitchFamily="34" charset="0"/>
            </a:endParaRPr>
          </a:p>
        </p:txBody>
      </p:sp>
      <p:sp>
        <p:nvSpPr>
          <p:cNvPr id="66" name="TextBox 18"/>
          <p:cNvSpPr>
            <a:spLocks noChangeArrowheads="1"/>
          </p:cNvSpPr>
          <p:nvPr/>
        </p:nvSpPr>
        <p:spPr bwMode="auto">
          <a:xfrm>
            <a:off x="1475017" y="973971"/>
            <a:ext cx="208695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方正大黑简体" pitchFamily="65" charset="-122"/>
              </a:rPr>
              <a:t>前 言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75017" y="2182401"/>
            <a:ext cx="7238661" cy="3269645"/>
          </a:xfrm>
          <a:prstGeom prst="rect">
            <a:avLst/>
          </a:prstGeom>
          <a:noFill/>
        </p:spPr>
        <p:txBody>
          <a:bodyPr wrap="square" lIns="91472" tIns="45736" rIns="91472" bIns="45736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人工智能是一种新的能以人类智能相似的方式做出反应的智能机器，应用和研究范围包括机器人、语言识别、图像识别、自然语言处理和专家系统等。人工智能可以对人的意识、思维的信息过程的模拟。 </a:t>
            </a:r>
            <a:endParaRPr lang="en-US" altLang="zh-CN" sz="2000" dirty="0">
              <a:solidFill>
                <a:srgbClr val="0C0C0C"/>
              </a:solidFill>
              <a:latin typeface="微软雅黑" pitchFamily="34" charset="-122"/>
              <a:ea typeface="微软雅黑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随着</a:t>
            </a: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人工智能</a:t>
            </a: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技术的高速发展</a:t>
            </a:r>
            <a:r>
              <a:rPr lang="en-US" altLang="zh-CN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小区中</a:t>
            </a: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很多</a:t>
            </a: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基于互联网实现的服务</a:t>
            </a: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系统开始</a:t>
            </a: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结合人工智能技术全面提升小区服务质量</a:t>
            </a:r>
            <a:r>
              <a:rPr lang="zh-CN" altLang="zh-CN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，</a:t>
            </a: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实现真正意义上的</a:t>
            </a:r>
            <a:r>
              <a:rPr lang="zh-CN" altLang="en-US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人工</a:t>
            </a:r>
            <a:r>
              <a:rPr lang="en-US" altLang="zh-CN" sz="2000" dirty="0" err="1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智能化</a:t>
            </a:r>
            <a:r>
              <a:rPr lang="en-US" altLang="zh-CN" sz="2000" dirty="0">
                <a:solidFill>
                  <a:srgbClr val="0C0C0C"/>
                </a:solidFill>
                <a:latin typeface="微软雅黑" pitchFamily="34" charset="-122"/>
                <a:ea typeface="微软雅黑" pitchFamily="34" charset="-122"/>
              </a:rPr>
              <a:t>。 </a:t>
            </a:r>
            <a:endParaRPr lang="zh-CN" altLang="en-US" sz="2000" dirty="0">
              <a:solidFill>
                <a:srgbClr val="0C0C0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1141686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 autoUpdateAnimBg="0"/>
      <p:bldP spid="65" grpId="0" bldLvl="0" animBg="1" autoUpdateAnimBg="0"/>
      <p:bldP spid="66" grpId="0" bldLvl="0" autoUpdateAnimBg="0"/>
      <p:bldP spid="11" grpId="0"/>
      <p:bldP spid="11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圆角矩形 30"/>
          <p:cNvSpPr/>
          <p:nvPr/>
        </p:nvSpPr>
        <p:spPr>
          <a:xfrm>
            <a:off x="5457006" y="1573726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339097" y="1573726"/>
            <a:ext cx="3744416" cy="778992"/>
            <a:chOff x="6339097" y="1573726"/>
            <a:chExt cx="3744416" cy="778992"/>
          </a:xfrm>
        </p:grpSpPr>
        <p:sp>
          <p:nvSpPr>
            <p:cNvPr id="17" name="圆角矩形 16"/>
            <p:cNvSpPr/>
            <p:nvPr/>
          </p:nvSpPr>
          <p:spPr>
            <a:xfrm>
              <a:off x="6339097" y="1573726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6723350" y="1614014"/>
              <a:ext cx="2653074" cy="738704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报警系统</a:t>
              </a:r>
              <a:endParaRPr lang="en-US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defRPr/>
              </a:pPr>
              <a:endPara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3" name="圆角矩形 32"/>
          <p:cNvSpPr/>
          <p:nvPr/>
        </p:nvSpPr>
        <p:spPr>
          <a:xfrm>
            <a:off x="5457006" y="2410178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2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315199" y="2410178"/>
            <a:ext cx="3744416" cy="511504"/>
            <a:chOff x="6315199" y="2410178"/>
            <a:chExt cx="3744416" cy="511504"/>
          </a:xfrm>
        </p:grpSpPr>
        <p:sp>
          <p:nvSpPr>
            <p:cNvPr id="18" name="圆角矩形 17"/>
            <p:cNvSpPr/>
            <p:nvPr/>
          </p:nvSpPr>
          <p:spPr>
            <a:xfrm>
              <a:off x="6315199" y="2410178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6747248" y="2450466"/>
              <a:ext cx="265307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spcAft>
                  <a:spcPts val="1140"/>
                </a:spcAft>
              </a:pPr>
              <a:r>
                <a:rPr lang="zh-CN" altLang="en-US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停车场管理系统</a:t>
              </a:r>
              <a:endParaRPr lang="en-US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圆角矩形 35"/>
          <p:cNvSpPr/>
          <p:nvPr/>
        </p:nvSpPr>
        <p:spPr>
          <a:xfrm>
            <a:off x="5457006" y="3296031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3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339097" y="3296031"/>
            <a:ext cx="3744416" cy="511504"/>
            <a:chOff x="6339097" y="3296031"/>
            <a:chExt cx="3744416" cy="511504"/>
          </a:xfrm>
        </p:grpSpPr>
        <p:sp>
          <p:nvSpPr>
            <p:cNvPr id="25" name="圆角矩形 24"/>
            <p:cNvSpPr/>
            <p:nvPr/>
          </p:nvSpPr>
          <p:spPr>
            <a:xfrm>
              <a:off x="6339097" y="3296031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6723349" y="3336319"/>
              <a:ext cx="273630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门禁人脸识别系统</a:t>
              </a:r>
              <a:endParaRPr lang="en-US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38" name="圆角矩形 37"/>
          <p:cNvSpPr/>
          <p:nvPr/>
        </p:nvSpPr>
        <p:spPr>
          <a:xfrm>
            <a:off x="5457006" y="4180903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4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6339097" y="4180903"/>
            <a:ext cx="3744416" cy="779683"/>
            <a:chOff x="6339097" y="4180903"/>
            <a:chExt cx="3744416" cy="779683"/>
          </a:xfrm>
        </p:grpSpPr>
        <p:sp>
          <p:nvSpPr>
            <p:cNvPr id="21" name="圆角矩形 20"/>
            <p:cNvSpPr/>
            <p:nvPr/>
          </p:nvSpPr>
          <p:spPr>
            <a:xfrm>
              <a:off x="6339097" y="4180903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6723349" y="4221882"/>
              <a:ext cx="2736304" cy="738704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defRPr/>
              </a:pPr>
              <a:r>
                <a:rPr lang="zh-CN" altLang="en-US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智能快递柜</a:t>
              </a:r>
              <a:endParaRPr lang="en-US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  <a:p>
              <a:pPr>
                <a:defRPr/>
              </a:pPr>
              <a:endParaRPr lang="zh-CN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圆角矩形 18"/>
          <p:cNvSpPr/>
          <p:nvPr/>
        </p:nvSpPr>
        <p:spPr>
          <a:xfrm>
            <a:off x="5457136" y="5057483"/>
            <a:ext cx="513261" cy="511504"/>
          </a:xfrm>
          <a:prstGeom prst="roundRect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60" tIns="60980" rIns="121960" bIns="60980" anchor="ctr"/>
          <a:lstStyle/>
          <a:p>
            <a:pPr algn="ctr">
              <a:defRPr/>
            </a:pPr>
            <a:r>
              <a:rPr lang="en-US" altLang="zh-CN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rPr>
              <a:t>5</a:t>
            </a:r>
            <a:endParaRPr lang="zh-CN" altLang="en-US" sz="3600" dirty="0">
              <a:latin typeface="+mj-lt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339097" y="5057483"/>
            <a:ext cx="3744416" cy="511504"/>
            <a:chOff x="6339097" y="5057483"/>
            <a:chExt cx="3744416" cy="511504"/>
          </a:xfrm>
        </p:grpSpPr>
        <p:sp>
          <p:nvSpPr>
            <p:cNvPr id="24" name="圆角矩形 23"/>
            <p:cNvSpPr/>
            <p:nvPr/>
          </p:nvSpPr>
          <p:spPr>
            <a:xfrm>
              <a:off x="6339097" y="5057483"/>
              <a:ext cx="3744416" cy="511504"/>
            </a:xfrm>
            <a:prstGeom prst="roundRect">
              <a:avLst/>
            </a:prstGeom>
            <a:solidFill>
              <a:srgbClr val="0070C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960" tIns="60980" rIns="121960" bIns="60980" anchor="ctr"/>
            <a:lstStyle/>
            <a:p>
              <a:pPr algn="ctr">
                <a:defRPr/>
              </a:pPr>
              <a:endParaRPr lang="zh-CN" altLang="en-US" sz="3600" dirty="0">
                <a:latin typeface="+mj-lt"/>
                <a:ea typeface="Arial Unicode MS" panose="020B0604020202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723479" y="5085978"/>
              <a:ext cx="2736174" cy="430928"/>
            </a:xfrm>
            <a:prstGeom prst="rect">
              <a:avLst/>
            </a:prstGeom>
          </p:spPr>
          <p:txBody>
            <a:bodyPr wrap="square" lIns="121960" tIns="60980" rIns="121960" bIns="60980">
              <a:spAutoFit/>
            </a:bodyPr>
            <a:lstStyle/>
            <a:p>
              <a:pPr>
                <a:spcAft>
                  <a:spcPts val="1140"/>
                </a:spcAft>
              </a:pPr>
              <a:r>
                <a:rPr lang="zh-CN" altLang="en-US" sz="2000" b="1" kern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物业管理</a:t>
              </a:r>
              <a:endParaRPr lang="en-US" altLang="zh-CN" sz="2000" b="1" kern="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194519" y="2219567"/>
            <a:ext cx="2808312" cy="1354243"/>
          </a:xfrm>
          <a:prstGeom prst="rect">
            <a:avLst/>
          </a:prstGeom>
          <a:noFill/>
        </p:spPr>
        <p:txBody>
          <a:bodyPr wrap="square" lIns="121948" tIns="60973" rIns="121948" bIns="60973">
            <a:spAutoFit/>
          </a:bodyPr>
          <a:lstStyle/>
          <a:p>
            <a:pPr algn="r">
              <a:defRPr/>
            </a:pPr>
            <a:r>
              <a:rPr lang="zh-CN" altLang="en-US" sz="4800" b="1" spc="2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目录 </a:t>
            </a:r>
            <a:endParaRPr lang="en-US" altLang="zh-CN" sz="48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en-US" altLang="zh-CN" sz="3200" b="1" spc="2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  <a:endParaRPr lang="zh-CN" altLang="en-US" sz="3200" b="1" spc="200" dirty="0">
              <a:solidFill>
                <a:srgbClr val="0070C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4673189"/>
      </p:ext>
    </p:extLst>
  </p:cSld>
  <p:clrMapOvr>
    <a:masterClrMapping/>
  </p:clrMapOvr>
  <p:transition spd="slow" advClick="0" advTm="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1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6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7 0.04121 L -6.25E-7 -3.33333E-6 " pathEditMode="relative" rAng="0" ptsTypes="AA">
                                      <p:cBhvr>
                                        <p:cTn id="16" dur="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7 0.0412 L -6.25E-7 2.96296E-6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7 0.0412 L -6.25E-7 -7.40741E-7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737 0.04121 L -6.25E-7 -4.44444E-6 " pathEditMode="relative" rAng="0" ptsTypes="AA">
                                      <p:cBhvr>
                                        <p:cTn id="40" dur="7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6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3737 0.04121 L -6.25E-7 -4.44444E-6 " pathEditMode="relative" rAng="0" ptsTypes="AA">
                                      <p:cBhvr>
                                        <p:cTn id="48" dur="7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62" y="-206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900"/>
                            </p:stCondLst>
                            <p:childTnLst>
                              <p:par>
                                <p:cTn id="5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3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1" grpId="1" animBg="1"/>
      <p:bldP spid="31" grpId="2" animBg="1"/>
      <p:bldP spid="33" grpId="0" animBg="1"/>
      <p:bldP spid="33" grpId="1" animBg="1"/>
      <p:bldP spid="36" grpId="0" animBg="1"/>
      <p:bldP spid="36" grpId="1" animBg="1"/>
      <p:bldP spid="38" grpId="0" animBg="1"/>
      <p:bldP spid="38" grpId="1" animBg="1"/>
      <p:bldP spid="19" grpId="0" animBg="1"/>
      <p:bldP spid="19" grpId="1" animBg="1"/>
      <p:bldP spid="2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614984" y="2102040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小区火灾报警</a:t>
            </a:r>
            <a:r>
              <a:rPr lang="zh-CN" altLang="en-US" noProof="1">
                <a:latin typeface="微软雅黑" pitchFamily="34" charset="-122"/>
                <a:ea typeface="微软雅黑" pitchFamily="34" charset="-122"/>
              </a:rPr>
              <a:t>系统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14984" y="2750112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煤气泄漏报警</a:t>
            </a:r>
            <a:r>
              <a:rPr lang="zh-CN" altLang="en-US" noProof="1">
                <a:latin typeface="微软雅黑" pitchFamily="34" charset="-122"/>
                <a:ea typeface="微软雅黑" pitchFamily="34" charset="-122"/>
              </a:rPr>
              <a:t>系统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624989" y="3416702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家庭防盗报警</a:t>
            </a:r>
            <a:r>
              <a:rPr lang="zh-CN" altLang="en-US" noProof="1">
                <a:latin typeface="微软雅黑" pitchFamily="34" charset="-122"/>
                <a:ea typeface="微软雅黑" pitchFamily="34" charset="-122"/>
              </a:rPr>
              <a:t>系统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报警系统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pic>
        <p:nvPicPr>
          <p:cNvPr id="18" name="Picture 4" descr="Screen Shot 2019-03-10 at 9.12.59 PM.png">
            <a:extLst>
              <a:ext uri="{FF2B5EF4-FFF2-40B4-BE49-F238E27FC236}">
                <a16:creationId xmlns:a16="http://schemas.microsoft.com/office/drawing/2014/main" xmlns="" id="{73B4141B-E38D-4213-A4D4-4909A64CCF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97" y="2174258"/>
            <a:ext cx="5527578" cy="4216009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xmlns="" id="{0EFFBF7B-3975-41B6-AE75-D4330CCEC318}"/>
              </a:ext>
            </a:extLst>
          </p:cNvPr>
          <p:cNvSpPr/>
          <p:nvPr/>
        </p:nvSpPr>
        <p:spPr>
          <a:xfrm>
            <a:off x="6624989" y="4046256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老人紧急求助报警系统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xmlns="" id="{0881A6CA-1D6E-416A-89F3-34CFD8087409}"/>
              </a:ext>
            </a:extLst>
          </p:cNvPr>
          <p:cNvSpPr/>
          <p:nvPr/>
        </p:nvSpPr>
        <p:spPr>
          <a:xfrm>
            <a:off x="6603231" y="6062480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商业推销人员识别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xmlns="" id="{C6790905-7779-4D3A-92B8-CDBEAF4D3B83}"/>
              </a:ext>
            </a:extLst>
          </p:cNvPr>
          <p:cNvSpPr/>
          <p:nvPr/>
        </p:nvSpPr>
        <p:spPr>
          <a:xfrm>
            <a:off x="6614984" y="5382798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聚众传销报警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5A29FE96-0DA1-4970-B98E-222586675ECF}"/>
              </a:ext>
            </a:extLst>
          </p:cNvPr>
          <p:cNvSpPr/>
          <p:nvPr/>
        </p:nvSpPr>
        <p:spPr>
          <a:xfrm>
            <a:off x="6624989" y="4694328"/>
            <a:ext cx="4689352" cy="463658"/>
          </a:xfrm>
          <a:prstGeom prst="rect">
            <a:avLst/>
          </a:prstGeom>
          <a:solidFill>
            <a:srgbClr val="005D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72" tIns="45736" rIns="91472" bIns="45736" rtlCol="0" anchor="ctr"/>
          <a:lstStyle/>
          <a:p>
            <a:pPr algn="ctr"/>
            <a:r>
              <a:rPr lang="en-US" altLang="zh-CN" noProof="1">
                <a:latin typeface="微软雅黑" pitchFamily="34" charset="-122"/>
                <a:ea typeface="微软雅黑" pitchFamily="34" charset="-122"/>
              </a:rPr>
              <a:t>嫌疑人报警</a:t>
            </a:r>
            <a:endParaRPr lang="zh-CN" altLang="en-US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1111520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sz="1600" noProof="1">
                <a:latin typeface="微软雅黑" pitchFamily="34" charset="-122"/>
                <a:ea typeface="微软雅黑" pitchFamily="34" charset="-122"/>
              </a:rPr>
              <a:t>报警系统包括小区火灾报警、家庭煤气泄漏报警、家庭防盗报警以及家庭老人护理紧急求助报警系统、嫌疑人报警，聚众传销报警、商业推销人员识别等。各类报警的实现可以结合各类物理传感器和人工智能图像识别技术，进一步实现无人化，自动化和精准化。</a:t>
            </a: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70351004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5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5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5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650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50"/>
                            </p:stCondLst>
                            <p:childTnLst>
                              <p:par>
                                <p:cTn id="3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650"/>
                            </p:stCondLst>
                            <p:childTnLst>
                              <p:par>
                                <p:cTn id="3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5" grpId="0" animBg="1"/>
      <p:bldP spid="17" grpId="0"/>
      <p:bldP spid="20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报警系统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823488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利用深度学习，基于大量火灾样本的基础上，通过视频数据流，实时对火灾图像进行特征提取和多元分类，如果分类结果是火灾，则及时通知相关人员。</a:t>
            </a: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xmlns="" id="{AB9ABA43-E464-4ECE-9D57-60AA19907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0743" y="1573557"/>
            <a:ext cx="7776864" cy="5168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06259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报警系统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823488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noProof="1">
                <a:latin typeface="微软雅黑" pitchFamily="34" charset="-122"/>
                <a:ea typeface="微软雅黑" pitchFamily="34" charset="-122"/>
              </a:rPr>
              <a:t>老人紧急救助系统可以利用人工智能技术，分别借助各类物理传感器、视频、声音采集设备跟踪老人的行为。老人跌倒或者出现意外昏厥等动作场景，可以通过视频和各类传感器及时捕捉下来，通过后台分析后及时通知救护人</a:t>
            </a:r>
            <a:r>
              <a:rPr lang="zh-CN" altLang="en-US" sz="1600" spc="-1" noProof="1">
                <a:solidFill>
                  <a:srgbClr val="1C1C1C"/>
                </a:solidFill>
                <a:uFill>
                  <a:solidFill>
                    <a:srgbClr val="FFFFFF"/>
                  </a:solidFill>
                </a:uFill>
                <a:latin typeface="宋体" panose="02010600030101010101" pitchFamily="2" charset="-122"/>
                <a:cs typeface="宋体" panose="02010600030101010101" pitchFamily="2" charset="-122"/>
              </a:rPr>
              <a:t>员。</a:t>
            </a: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xmlns="" id="{9D6F240F-BAB6-4E20-8804-967FAB3124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4271" y="1701602"/>
            <a:ext cx="8496944" cy="477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03050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报警系统</a:t>
            </a:r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823488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zh-CN" altLang="en-US" sz="1600" dirty="0">
                <a:latin typeface="微软雅黑" pitchFamily="34" charset="-122"/>
                <a:ea typeface="微软雅黑" pitchFamily="34" charset="-122"/>
              </a:rPr>
              <a:t>通过小区视频监控，可以及时捕捉陌生人图像，并通过和公安部有关通缉犯的数据库数据比对，判断陌生人是否通缉在逃人员高度相似。</a:t>
            </a:r>
            <a:endParaRPr lang="en-US" altLang="zh-CN" sz="1600" dirty="0">
              <a:latin typeface="微软雅黑" pitchFamily="34" charset="-122"/>
              <a:ea typeface="微软雅黑" pitchFamily="34" charset="-122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xmlns="" id="{B6455EE0-5BDE-4690-87FD-990B7DF03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3599" y="3312224"/>
            <a:ext cx="1968582" cy="1968582"/>
          </a:xfrm>
          <a:prstGeom prst="rect">
            <a:avLst/>
          </a:prstGeom>
        </p:spPr>
      </p:pic>
      <p:pic>
        <p:nvPicPr>
          <p:cNvPr id="8" name="Picture 4" descr="Screen Shot 2019-03-13 at 10.20.11 PM.png">
            <a:extLst>
              <a:ext uri="{FF2B5EF4-FFF2-40B4-BE49-F238E27FC236}">
                <a16:creationId xmlns:a16="http://schemas.microsoft.com/office/drawing/2014/main" xmlns="" id="{8561FD2D-4213-4A4B-8FB0-2DCEAFFF533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291" y="2205658"/>
            <a:ext cx="785884" cy="568276"/>
          </a:xfrm>
          <a:prstGeom prst="rightArrow">
            <a:avLst/>
          </a:prstGeom>
        </p:spPr>
      </p:pic>
      <p:pic>
        <p:nvPicPr>
          <p:cNvPr id="9" name="Picture 6" descr="Screen Shot 2019-03-13 at 10.21.00 PM.png">
            <a:extLst>
              <a:ext uri="{FF2B5EF4-FFF2-40B4-BE49-F238E27FC236}">
                <a16:creationId xmlns:a16="http://schemas.microsoft.com/office/drawing/2014/main" xmlns="" id="{7D77A623-B5CA-456A-A571-0D5D7D59FD8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917" y="3358741"/>
            <a:ext cx="1231532" cy="1396175"/>
          </a:xfrm>
          <a:prstGeom prst="rect">
            <a:avLst/>
          </a:prstGeom>
        </p:spPr>
      </p:pic>
      <p:pic>
        <p:nvPicPr>
          <p:cNvPr id="10" name="Picture 9" descr="Screen Shot 2019-03-13 at 10.24.33 PM.png">
            <a:extLst>
              <a:ext uri="{FF2B5EF4-FFF2-40B4-BE49-F238E27FC236}">
                <a16:creationId xmlns:a16="http://schemas.microsoft.com/office/drawing/2014/main" xmlns="" id="{5284749D-5483-41FF-A0F1-633BB832523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2743" y="3187470"/>
            <a:ext cx="950928" cy="342542"/>
          </a:xfrm>
          <a:prstGeom prst="rect">
            <a:avLst/>
          </a:prstGeom>
        </p:spPr>
      </p:pic>
      <p:sp>
        <p:nvSpPr>
          <p:cNvPr id="11" name="Right Arrow 10">
            <a:extLst>
              <a:ext uri="{FF2B5EF4-FFF2-40B4-BE49-F238E27FC236}">
                <a16:creationId xmlns:a16="http://schemas.microsoft.com/office/drawing/2014/main" xmlns="" id="{D3F141C5-FA84-4648-A553-1EBA7F34C9A6}"/>
              </a:ext>
            </a:extLst>
          </p:cNvPr>
          <p:cNvSpPr/>
          <p:nvPr/>
        </p:nvSpPr>
        <p:spPr>
          <a:xfrm rot="19495235">
            <a:off x="4173114" y="2898429"/>
            <a:ext cx="1269897" cy="231403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xmlns="" id="{13B4AE24-C6F2-4A8D-9BA3-A6BC11515E0A}"/>
              </a:ext>
            </a:extLst>
          </p:cNvPr>
          <p:cNvSpPr/>
          <p:nvPr/>
        </p:nvSpPr>
        <p:spPr>
          <a:xfrm rot="1986135">
            <a:off x="5897807" y="2769976"/>
            <a:ext cx="1269897" cy="2127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3">
            <a:extLst>
              <a:ext uri="{FF2B5EF4-FFF2-40B4-BE49-F238E27FC236}">
                <a16:creationId xmlns:a16="http://schemas.microsoft.com/office/drawing/2014/main" xmlns="" id="{52DDD17C-2175-45FB-8B89-CDF308C5D697}"/>
              </a:ext>
            </a:extLst>
          </p:cNvPr>
          <p:cNvSpPr/>
          <p:nvPr/>
        </p:nvSpPr>
        <p:spPr>
          <a:xfrm rot="12659544">
            <a:off x="5770894" y="2979142"/>
            <a:ext cx="1269897" cy="21274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597107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停车场管理系统</a:t>
            </a:r>
            <a:endParaRPr lang="en-US" altLang="zh-CN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823488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1600" noProof="1">
                <a:latin typeface="微软雅黑" pitchFamily="34" charset="-122"/>
                <a:ea typeface="微软雅黑" pitchFamily="34" charset="-122"/>
              </a:rPr>
              <a:t>停车场管理系统包括小区或大厦出入口图像识别自动开闸，自动计费系统，车位剩余自动统计与显示，立体停车楼自动泊车系统。</a:t>
            </a: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6" name="Picture 3" descr="Screen Shot 2019-03-10 at 8.40.32 PM.png">
            <a:extLst>
              <a:ext uri="{FF2B5EF4-FFF2-40B4-BE49-F238E27FC236}">
                <a16:creationId xmlns:a16="http://schemas.microsoft.com/office/drawing/2014/main" xmlns="" id="{4D8C5A0B-AB6E-4C0B-B75D-C65C439735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743" y="1631127"/>
            <a:ext cx="7776864" cy="504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816696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2"/>
          <p:cNvSpPr txBox="1"/>
          <p:nvPr/>
        </p:nvSpPr>
        <p:spPr>
          <a:xfrm>
            <a:off x="1706687" y="170270"/>
            <a:ext cx="3288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err="1">
                <a:solidFill>
                  <a:srgbClr val="005DA2"/>
                </a:solidFill>
                <a:latin typeface="微软雅黑" pitchFamily="34" charset="-122"/>
                <a:ea typeface="微软雅黑" pitchFamily="34" charset="-122"/>
              </a:rPr>
              <a:t>停车场管理系统</a:t>
            </a:r>
            <a:endParaRPr lang="en-US" altLang="zh-CN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endParaRPr lang="zh-CN" altLang="en-US" sz="2800" b="1" dirty="0">
              <a:solidFill>
                <a:srgbClr val="005DA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xmlns="" id="{36882651-91A3-459F-8669-C28A56F47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11" y="182600"/>
            <a:ext cx="1440160" cy="523220"/>
          </a:xfrm>
          <a:prstGeom prst="rect">
            <a:avLst/>
          </a:prstGeom>
        </p:spPr>
      </p:pic>
      <p:sp>
        <p:nvSpPr>
          <p:cNvPr id="25" name="Text Placeholder 2">
            <a:extLst>
              <a:ext uri="{FF2B5EF4-FFF2-40B4-BE49-F238E27FC236}">
                <a16:creationId xmlns:a16="http://schemas.microsoft.com/office/drawing/2014/main" xmlns="" id="{2BBB60DB-8180-4E61-81F2-A3E4BFFE3E24}"/>
              </a:ext>
            </a:extLst>
          </p:cNvPr>
          <p:cNvSpPr txBox="1">
            <a:spLocks/>
          </p:cNvSpPr>
          <p:nvPr/>
        </p:nvSpPr>
        <p:spPr>
          <a:xfrm>
            <a:off x="482551" y="878114"/>
            <a:ext cx="10831790" cy="823488"/>
          </a:xfrm>
          <a:prstGeom prst="rect">
            <a:avLst/>
          </a:prstGeom>
        </p:spPr>
        <p:txBody>
          <a:bodyPr/>
          <a:lstStyle>
            <a:lvl1pPr marL="457360" indent="-457360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4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947" indent="-381133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53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34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416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973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787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3600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3414" indent="-304907" algn="l" defTabSz="121962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30000"/>
              </a:lnSpc>
              <a:buNone/>
            </a:pPr>
            <a:r>
              <a:rPr lang="en-US" altLang="zh-CN" sz="1600" noProof="1">
                <a:latin typeface="微软雅黑" pitchFamily="34" charset="-122"/>
                <a:ea typeface="微软雅黑" pitchFamily="34" charset="-122"/>
              </a:rPr>
              <a:t>停车场管理系统包括小区或大厦出入口图像识别自动开闸，自动计费系统，车位剩余自动统计与显示，立体停车楼自动泊车系统。</a:t>
            </a:r>
          </a:p>
          <a:p>
            <a:pPr marL="0" indent="0">
              <a:lnSpc>
                <a:spcPct val="130000"/>
              </a:lnSpc>
              <a:buNone/>
            </a:pPr>
            <a:endParaRPr lang="en-US" altLang="zh-CN" sz="1600" b="1" spc="-1" dirty="0">
              <a:solidFill>
                <a:srgbClr val="1C1C1C"/>
              </a:solidFill>
              <a:uFill>
                <a:solidFill>
                  <a:srgbClr val="FFFFFF"/>
                </a:solidFill>
              </a:uFill>
              <a:latin typeface="Source Sans Pro Semibold"/>
            </a:endParaRPr>
          </a:p>
          <a:p>
            <a:pPr marL="0" indent="0">
              <a:lnSpc>
                <a:spcPct val="130000"/>
              </a:lnSpc>
              <a:buNone/>
            </a:pPr>
            <a:endParaRPr lang="en-US" sz="1600" dirty="0">
              <a:latin typeface="微软雅黑" pitchFamily="34" charset="-122"/>
              <a:ea typeface="微软雅黑" pitchFamily="34" charset="-122"/>
            </a:endParaRPr>
          </a:p>
          <a:p>
            <a:endParaRPr lang="en-US" sz="1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8A66D91C-F8C4-4894-82D5-190C60B12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719" y="1803670"/>
            <a:ext cx="8136904" cy="475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342886"/>
      </p:ext>
    </p:extLst>
  </p:cSld>
  <p:clrMapOvr>
    <a:masterClrMapping/>
  </p:clrMapOvr>
  <p:transition spd="slow" advClick="0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SLIDE_COUNT" val="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664</TotalTime>
  <Words>576</Words>
  <Application>Microsoft Office PowerPoint</Application>
  <PresentationFormat>自定义</PresentationFormat>
  <Paragraphs>91</Paragraphs>
  <Slides>16</Slides>
  <Notes>16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Arial</vt:lpstr>
      <vt:lpstr>宋体</vt:lpstr>
      <vt:lpstr>微软雅黑</vt:lpstr>
      <vt:lpstr>Times New Roman</vt:lpstr>
      <vt:lpstr>Source Sans Pro Semibold</vt:lpstr>
      <vt:lpstr>Arial Black</vt:lpstr>
      <vt:lpstr>方正大黑简体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Sky123.Org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振华宇光</dc:creator>
  <cp:lastModifiedBy>wuxianghui</cp:lastModifiedBy>
  <cp:revision>78</cp:revision>
  <dcterms:created xsi:type="dcterms:W3CDTF">2014-08-23T07:50:08Z</dcterms:created>
  <dcterms:modified xsi:type="dcterms:W3CDTF">2019-06-26T02:45:53Z</dcterms:modified>
</cp:coreProperties>
</file>

<file path=docProps/thumbnail.jpeg>
</file>